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61" r:id="rId5"/>
    <p:sldId id="262" r:id="rId6"/>
    <p:sldId id="269" r:id="rId7"/>
    <p:sldId id="274" r:id="rId8"/>
    <p:sldId id="271" r:id="rId9"/>
    <p:sldId id="270" r:id="rId10"/>
    <p:sldId id="263" r:id="rId11"/>
    <p:sldId id="266" r:id="rId12"/>
    <p:sldId id="267" r:id="rId13"/>
    <p:sldId id="268" r:id="rId14"/>
  </p:sldIdLst>
  <p:sldSz cx="9144000" cy="6858000" type="screen4x3"/>
  <p:notesSz cx="6761163" cy="9942513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8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Slava\&#1074;&#1077;&#1085;&#1095;&#1091;&#1088;\&#1050;&#1043;&#1041;\&#1055;&#1088;&#1077;&#1079;&#1077;&#1085;&#1090;&#1072;&#1094;&#1080;&#1080;\&#1048;&#1056;&#1050;%20&#1052;&#1052;&#1042;&#104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6.9652646287920797E-2"/>
          <c:y val="0.19027777777777777"/>
          <c:w val="0.87784328154585256"/>
          <c:h val="0.615329340140696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Лист1!$O$1</c:f>
              <c:strCache>
                <c:ptCount val="1"/>
                <c:pt idx="0">
                  <c:v>Объем рынка</c:v>
                </c:pt>
              </c:strCache>
            </c:strRef>
          </c:tx>
          <c:invertIfNegative val="0"/>
          <c:cat>
            <c:numRef>
              <c:f>Лист1!$N$2:$N$6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Лист1!$O$2:$O$6</c:f>
              <c:numCache>
                <c:formatCode>General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25</c:v>
                </c:pt>
                <c:pt idx="3">
                  <c:v>40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B-4C7C-B114-071101C58C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655424"/>
        <c:axId val="117656960"/>
      </c:barChart>
      <c:catAx>
        <c:axId val="117655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656960"/>
        <c:crosses val="autoZero"/>
        <c:auto val="1"/>
        <c:lblAlgn val="ctr"/>
        <c:lblOffset val="100"/>
        <c:noMultiLvlLbl val="0"/>
      </c:catAx>
      <c:valAx>
        <c:axId val="11765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655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BY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</a:t>
            </a:r>
            <a:r>
              <a:rPr lang="ru-RU" dirty="0"/>
              <a:t>5</a:t>
            </a:r>
            <a:endParaRPr lang="en-US" dirty="0"/>
          </a:p>
        </c:rich>
      </c:tx>
      <c:layout>
        <c:manualLayout>
          <c:xMode val="edge"/>
          <c:yMode val="edge"/>
          <c:x val="0.36654681466369082"/>
          <c:y val="2.356423476278250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Pt>
            <c:idx val="3"/>
            <c:bubble3D val="0"/>
            <c:explosion val="30"/>
            <c:extLst>
              <c:ext xmlns:c16="http://schemas.microsoft.com/office/drawing/2014/chart" uri="{C3380CC4-5D6E-409C-BE32-E72D297353CC}">
                <c16:uniqueId val="{00000000-AED4-4568-9334-3FF08655D3BF}"/>
              </c:ext>
            </c:extLst>
          </c:dPt>
          <c:val>
            <c:numRef>
              <c:f>Лист1!$A$2:$A$7</c:f>
              <c:numCache>
                <c:formatCode>0.00%</c:formatCode>
                <c:ptCount val="6"/>
                <c:pt idx="0" formatCode="0%">
                  <c:v>0.47000000000000008</c:v>
                </c:pt>
                <c:pt idx="1">
                  <c:v>0.2</c:v>
                </c:pt>
                <c:pt idx="2">
                  <c:v>0.15000000000000024</c:v>
                </c:pt>
                <c:pt idx="3">
                  <c:v>9.0000000000000066E-2</c:v>
                </c:pt>
                <c:pt idx="4">
                  <c:v>6.0000000000000081E-2</c:v>
                </c:pt>
                <c:pt idx="5">
                  <c:v>3.0000000000000034E-2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D4-4568-9334-3FF08655D3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BY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2030</a:t>
            </a:r>
          </a:p>
        </c:rich>
      </c:tx>
      <c:layout>
        <c:manualLayout>
          <c:xMode val="edge"/>
          <c:yMode val="edge"/>
          <c:x val="0.38578455869252531"/>
          <c:y val="5.658028284471243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10"/>
          <c:dPt>
            <c:idx val="0"/>
            <c:bubble3D val="0"/>
            <c:explosion val="20"/>
            <c:extLst>
              <c:ext xmlns:c16="http://schemas.microsoft.com/office/drawing/2014/chart" uri="{C3380CC4-5D6E-409C-BE32-E72D297353CC}">
                <c16:uniqueId val="{00000000-5626-402F-9A01-7F3E71B716D8}"/>
              </c:ext>
            </c:extLst>
          </c:dPt>
          <c:val>
            <c:numRef>
              <c:f>Лист1!$B$2:$B$3</c:f>
              <c:numCache>
                <c:formatCode>0.00%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26-402F-9A01-7F3E71B71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BY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0.17777</cdr:x>
      <cdr:y>0.84398</cdr:y>
    </cdr:from>
    <cdr:to>
      <cdr:x>0.31604</cdr:x>
      <cdr:y>0.95408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859420D-3403-4AE3-ABDE-91E104E6CDAD}"/>
            </a:ext>
          </a:extLst>
        </cdr:cNvPr>
        <cdr:cNvSpPr txBox="1"/>
      </cdr:nvSpPr>
      <cdr:spPr>
        <a:xfrm xmlns:a="http://schemas.openxmlformats.org/drawingml/2006/main">
          <a:off x="648072" y="2016224"/>
          <a:ext cx="504056" cy="263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2023</a:t>
          </a:r>
          <a:endParaRPr lang="ru-BY" sz="1100" dirty="0"/>
        </a:p>
      </cdr:txBody>
    </cdr:sp>
  </cdr:relSizeAnchor>
  <cdr:relSizeAnchor xmlns:cdr="http://schemas.openxmlformats.org/drawingml/2006/chartDrawing">
    <cdr:from>
      <cdr:x>0.33579</cdr:x>
      <cdr:y>0.84398</cdr:y>
    </cdr:from>
    <cdr:to>
      <cdr:x>0.47406</cdr:x>
      <cdr:y>0.95408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9CC3504-E2C1-4AB1-B491-B0AD7C3CAAAF}"/>
            </a:ext>
          </a:extLst>
        </cdr:cNvPr>
        <cdr:cNvSpPr txBox="1"/>
      </cdr:nvSpPr>
      <cdr:spPr>
        <a:xfrm xmlns:a="http://schemas.openxmlformats.org/drawingml/2006/main">
          <a:off x="1224136" y="2016224"/>
          <a:ext cx="504056" cy="263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2024</a:t>
          </a:r>
          <a:endParaRPr lang="ru-BY" sz="1100" dirty="0"/>
        </a:p>
      </cdr:txBody>
    </cdr:sp>
  </cdr:relSizeAnchor>
  <cdr:relSizeAnchor xmlns:cdr="http://schemas.openxmlformats.org/drawingml/2006/chartDrawing">
    <cdr:from>
      <cdr:x>0.51333</cdr:x>
      <cdr:y>0.84398</cdr:y>
    </cdr:from>
    <cdr:to>
      <cdr:x>0.6516</cdr:x>
      <cdr:y>0.95408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9CC3504-E2C1-4AB1-B491-B0AD7C3CAAAF}"/>
            </a:ext>
          </a:extLst>
        </cdr:cNvPr>
        <cdr:cNvSpPr txBox="1"/>
      </cdr:nvSpPr>
      <cdr:spPr>
        <a:xfrm xmlns:a="http://schemas.openxmlformats.org/drawingml/2006/main">
          <a:off x="1871376" y="2016224"/>
          <a:ext cx="504056" cy="263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2025</a:t>
          </a:r>
          <a:endParaRPr lang="ru-BY" sz="1100" dirty="0"/>
        </a:p>
      </cdr:txBody>
    </cdr:sp>
  </cdr:relSizeAnchor>
  <cdr:relSizeAnchor xmlns:cdr="http://schemas.openxmlformats.org/drawingml/2006/chartDrawing">
    <cdr:from>
      <cdr:x>0.67158</cdr:x>
      <cdr:y>0.84398</cdr:y>
    </cdr:from>
    <cdr:to>
      <cdr:x>0.80985</cdr:x>
      <cdr:y>0.95408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A9CC3504-E2C1-4AB1-B491-B0AD7C3CAAAF}"/>
            </a:ext>
          </a:extLst>
        </cdr:cNvPr>
        <cdr:cNvSpPr txBox="1"/>
      </cdr:nvSpPr>
      <cdr:spPr>
        <a:xfrm xmlns:a="http://schemas.openxmlformats.org/drawingml/2006/main">
          <a:off x="2448272" y="2016224"/>
          <a:ext cx="504056" cy="263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2026</a:t>
          </a:r>
          <a:endParaRPr lang="ru-BY" sz="1100" dirty="0"/>
        </a:p>
      </cdr:txBody>
    </cdr:sp>
  </cdr:relSizeAnchor>
  <cdr:relSizeAnchor xmlns:cdr="http://schemas.openxmlformats.org/drawingml/2006/chartDrawing">
    <cdr:from>
      <cdr:x>0.84335</cdr:x>
      <cdr:y>0.84398</cdr:y>
    </cdr:from>
    <cdr:to>
      <cdr:x>0.98161</cdr:x>
      <cdr:y>0.95408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9CC3504-E2C1-4AB1-B491-B0AD7C3CAAAF}"/>
            </a:ext>
          </a:extLst>
        </cdr:cNvPr>
        <cdr:cNvSpPr txBox="1"/>
      </cdr:nvSpPr>
      <cdr:spPr>
        <a:xfrm xmlns:a="http://schemas.openxmlformats.org/drawingml/2006/main">
          <a:off x="3074460" y="2016224"/>
          <a:ext cx="504056" cy="263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2027</a:t>
          </a:r>
          <a:endParaRPr lang="ru-BY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5B91B-CB45-444E-938D-C57A9FE2415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B7A6-8B41-4616-9BA7-9F343C595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119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34615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805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03267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9499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37371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0353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946637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8226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04686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886706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48183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C730-8804-4294-87E1-4F463F7A47E8}" type="datetimeFigureOut">
              <a:rPr lang="be-BY" smtClean="0"/>
              <a:pPr/>
              <a:t>10.09.25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7F12-B09F-44DF-B243-E2B749DCC84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8190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4810" y="2636912"/>
            <a:ext cx="7772400" cy="129614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ru-RU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«Название проекта»</a:t>
            </a:r>
          </a:p>
          <a:p>
            <a:pPr algn="ctr">
              <a:defRPr/>
            </a:pPr>
            <a:r>
              <a:rPr lang="ru-RU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ФИО докладчика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</a:t>
            </a:r>
            <a:endParaRPr lang="ru-RU" sz="4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5124" name="Picture 4" descr="вин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443197"/>
            <a:ext cx="2160241" cy="21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B2461-6164-4EBB-B8E8-DAC240428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45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77477" y="308352"/>
            <a:ext cx="79864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Команда проекта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699792" y="1748715"/>
            <a:ext cx="48245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ФИО1, должность</a:t>
            </a:r>
          </a:p>
          <a:p>
            <a:pPr marL="285750" indent="-285750">
              <a:buClr>
                <a:srgbClr val="0070C0"/>
              </a:buClr>
              <a:buFont typeface="Symbol" pitchFamily="18" charset="2"/>
              <a:buChar char=""/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опыт, доказывающий наличие нужных компетенций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2524193" y="4341003"/>
            <a:ext cx="51125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ФИО2, должность</a:t>
            </a:r>
          </a:p>
          <a:p>
            <a:pPr marL="285750" indent="-285750">
              <a:buClr>
                <a:srgbClr val="0070C0"/>
              </a:buClr>
              <a:buFont typeface="Symbol" pitchFamily="18" charset="2"/>
              <a:buChar char=""/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опыт, доказывающий наличие нужных компетенций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7" y="1748715"/>
            <a:ext cx="1735373" cy="1497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57" y="4193603"/>
            <a:ext cx="1386211" cy="14951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9138F5-56CE-47D0-A94B-858DFC0A5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42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5648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Этапы реализации проекта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026" name="Рисунок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2060848"/>
            <a:ext cx="8436934" cy="273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D43DDB-5249-4456-9A6B-3A8BF1735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40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nizli İş Güvenliği - İş Güvenliği Deniz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982404"/>
            <a:ext cx="3781450" cy="182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64746" y="308352"/>
            <a:ext cx="812780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Риски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401544" y="1104419"/>
            <a:ext cx="827491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Обозначьте основные риски проекта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tabLst>
                <a:tab pos="263525" algn="l"/>
              </a:tabLst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Типичные риски инновационных компаний</a:t>
            </a:r>
          </a:p>
          <a:p>
            <a:pPr marL="468000" indent="-285750">
              <a:lnSpc>
                <a:spcPct val="150000"/>
              </a:lnSpc>
              <a:buClr>
                <a:srgbClr val="0070C0"/>
              </a:buClr>
              <a:buFont typeface="Arial" pitchFamily="34" charset="0"/>
              <a:buChar char="•"/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недостаточно большой рынок</a:t>
            </a:r>
          </a:p>
          <a:p>
            <a:pPr marL="468000" indent="-285750">
              <a:lnSpc>
                <a:spcPct val="150000"/>
              </a:lnSpc>
              <a:buClr>
                <a:srgbClr val="0070C0"/>
              </a:buClr>
              <a:buFont typeface="Arial" pitchFamily="34" charset="0"/>
              <a:buChar char="•"/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неверно выбранный объем финансирования</a:t>
            </a:r>
          </a:p>
          <a:p>
            <a:pPr marL="468000" indent="-285750">
              <a:lnSpc>
                <a:spcPct val="150000"/>
              </a:lnSpc>
              <a:buClr>
                <a:srgbClr val="0070C0"/>
              </a:buClr>
              <a:buFont typeface="Arial" pitchFamily="34" charset="0"/>
              <a:buChar char="•"/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слабая команда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tabLst>
                <a:tab pos="263525" algn="l"/>
              </a:tabLst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Надо кратко обозначить основные пути снижения рисков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435540-D82F-4CC6-A2BE-2E61A61F9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45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95977" y="3083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Контакты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635896" y="2254250"/>
            <a:ext cx="517771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263525" algn="l"/>
              </a:tabLst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Имя Фамилия</a:t>
            </a:r>
          </a:p>
          <a:p>
            <a:pPr>
              <a:tabLst>
                <a:tab pos="263525" algn="l"/>
              </a:tabLst>
            </a:pP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tabLst>
                <a:tab pos="263525" algn="l"/>
              </a:tabLst>
            </a:pP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E-mail</a:t>
            </a:r>
          </a:p>
          <a:p>
            <a:pPr>
              <a:tabLst>
                <a:tab pos="263525" algn="l"/>
              </a:tabLst>
            </a:pP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tabLst>
                <a:tab pos="263525" algn="l"/>
              </a:tabLst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Моб. тел. </a:t>
            </a:r>
          </a:p>
        </p:txBody>
      </p:sp>
      <p:pic>
        <p:nvPicPr>
          <p:cNvPr id="4098" name="Picture 2" descr="ecohelp Conta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3" y="2254250"/>
            <a:ext cx="2731412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C6155C-A1DB-4015-8C3F-21D79B646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8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6176" y="3999455"/>
            <a:ext cx="2939819" cy="28139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7450" y="4439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Проблемы потребителя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44824"/>
            <a:ext cx="800102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endParaRPr lang="ru-RU" sz="2400" b="1" dirty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  <a:p>
            <a:pPr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проблемы, которую помогает устранить проект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 не должна быть надуманной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Объяснение должно быть понятным</a:t>
            </a:r>
            <a:b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специальных знаний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407BA7-7AFE-4BAD-A948-2E6FEC756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3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551" y="443984"/>
            <a:ext cx="78479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Продукт/услуга как </a:t>
            </a:r>
          </a:p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решение: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4" name="Прямоугольник 8"/>
          <p:cNvSpPr>
            <a:spLocks noChangeArrowheads="1"/>
          </p:cNvSpPr>
          <p:nvPr/>
        </p:nvSpPr>
        <p:spPr bwMode="auto">
          <a:xfrm>
            <a:off x="539551" y="1864975"/>
            <a:ext cx="840354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продукт/услуга решает проблему</a:t>
            </a:r>
          </a:p>
          <a:p>
            <a:pPr marL="28575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Указание на альтернативные способы решения проблемы</a:t>
            </a:r>
          </a:p>
          <a:p>
            <a:pPr marL="28575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Ценность для пользователя (кто пользователь?)</a:t>
            </a:r>
          </a:p>
          <a:p>
            <a:pPr marL="28575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Специфика самого бизнеса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2695575" cy="13811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C762C3-1692-4241-BB84-2FC6C604A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3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11560" y="195493"/>
            <a:ext cx="7790984" cy="929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latin typeface="Calibri" pitchFamily="34" charset="0"/>
              </a:rPr>
              <a:t>Описание рынка</a:t>
            </a:r>
          </a:p>
        </p:txBody>
      </p:sp>
      <p:sp>
        <p:nvSpPr>
          <p:cNvPr id="4" name="Прямоугольник 8"/>
          <p:cNvSpPr>
            <a:spLocks noChangeArrowheads="1"/>
          </p:cNvSpPr>
          <p:nvPr/>
        </p:nvSpPr>
        <p:spPr bwMode="auto">
          <a:xfrm>
            <a:off x="183306" y="980728"/>
            <a:ext cx="89974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и перспективы роста рынка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ёмкость и </a:t>
            </a:r>
          </a:p>
          <a:p>
            <a:pPr>
              <a:buClr>
                <a:srgbClr val="FF0000"/>
              </a:buClr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объём рынка, темпы рыночного роста, основные рыночные сегменты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488239"/>
              </p:ext>
            </p:extLst>
          </p:nvPr>
        </p:nvGraphicFramePr>
        <p:xfrm>
          <a:off x="5076056" y="4293096"/>
          <a:ext cx="3645545" cy="2388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46546" y="4437112"/>
            <a:ext cx="4535487" cy="23684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Доля на рынке в будущем</a:t>
            </a: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303931"/>
              </p:ext>
            </p:extLst>
          </p:nvPr>
        </p:nvGraphicFramePr>
        <p:xfrm>
          <a:off x="145901" y="4725144"/>
          <a:ext cx="2049835" cy="2052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571436"/>
              </p:ext>
            </p:extLst>
          </p:nvPr>
        </p:nvGraphicFramePr>
        <p:xfrm>
          <a:off x="2450157" y="4581128"/>
          <a:ext cx="1977827" cy="2100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6546" y="2105814"/>
            <a:ext cx="8997454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Исследование собственными силами:</a:t>
            </a:r>
          </a:p>
          <a:p>
            <a:pPr>
              <a:buClr>
                <a:srgbClr val="FF0000"/>
              </a:buClr>
            </a:pP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Готовые исследования (устаревшие либо рекламные исследования, </a:t>
            </a:r>
            <a:r>
              <a:rPr lang="ru-RU" sz="21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тизеры</a:t>
            </a: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исследований)</a:t>
            </a:r>
          </a:p>
          <a:p>
            <a:pPr>
              <a:buClr>
                <a:srgbClr val="FF0000"/>
              </a:buClr>
            </a:pP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Сайты гос. органов (Минфин, </a:t>
            </a:r>
            <a:r>
              <a:rPr lang="ru-RU" sz="21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Минстат</a:t>
            </a: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ЕЭК)</a:t>
            </a:r>
          </a:p>
          <a:p>
            <a:pPr>
              <a:buClr>
                <a:srgbClr val="FF0000"/>
              </a:buClr>
            </a:pP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Социальные сети</a:t>
            </a:r>
            <a:endParaRPr lang="en-US" sz="21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</a:pPr>
            <a:r>
              <a:rPr lang="ru-RU" sz="21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Годовые отчеты АО и публичных компаний</a:t>
            </a:r>
          </a:p>
          <a:p>
            <a:pPr marL="457200" indent="-457200">
              <a:buClr>
                <a:srgbClr val="FF0000"/>
              </a:buClr>
              <a:buAutoNum type="arabicPeriod"/>
            </a:pPr>
            <a:endParaRPr lang="ru-RU" sz="21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B6F7E8-6FBD-4B02-A026-6F47A9EA4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155952"/>
            <a:ext cx="80463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Описание конкурентов</a:t>
            </a:r>
            <a:endParaRPr lang="ru-RU" dirty="0">
              <a:latin typeface="Calibri" pitchFamily="34" charset="0"/>
            </a:endParaRPr>
          </a:p>
        </p:txBody>
      </p:sp>
      <p:graphicFrame>
        <p:nvGraphicFramePr>
          <p:cNvPr id="4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648487"/>
              </p:ext>
            </p:extLst>
          </p:nvPr>
        </p:nvGraphicFramePr>
        <p:xfrm>
          <a:off x="314268" y="2060848"/>
          <a:ext cx="8524056" cy="3287302"/>
        </p:xfrm>
        <a:graphic>
          <a:graphicData uri="http://schemas.openxmlformats.org/drawingml/2006/table">
            <a:tbl>
              <a:tblPr/>
              <a:tblGrid>
                <a:gridCol w="2241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8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Признак 1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Признак 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Признак 3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Признак 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Наш продукт/услуга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Конкурент 1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Конкурент 2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Конкурент 3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Конкурент 4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50952F-0A14-42A6-8FF3-A3CCA55E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9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24"/>
          <a:stretch/>
        </p:blipFill>
        <p:spPr>
          <a:xfrm>
            <a:off x="3264016" y="3284984"/>
            <a:ext cx="5885664" cy="352371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48885" y="332656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Стратегия маркетинга</a:t>
            </a:r>
          </a:p>
        </p:txBody>
      </p:sp>
      <p:sp>
        <p:nvSpPr>
          <p:cNvPr id="7" name="Прямоугольник 8"/>
          <p:cNvSpPr>
            <a:spLocks noChangeArrowheads="1"/>
          </p:cNvSpPr>
          <p:nvPr/>
        </p:nvSpPr>
        <p:spPr bwMode="auto">
          <a:xfrm>
            <a:off x="240704" y="1628800"/>
            <a:ext cx="87852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 осуществляется продажа продукта/услуги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 донесения ценности продукта до покупателя 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на продвижение, обслуживание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FA4D4F-37BA-4D60-8629-765BAF845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17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595227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+mj-ea"/>
                <a:cs typeface="+mj-cs"/>
              </a:rPr>
              <a:t>Способ формирования </a:t>
            </a:r>
          </a:p>
          <a:p>
            <a:pPr>
              <a:defRPr/>
            </a:pPr>
            <a:r>
              <a:rPr lang="ru-RU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+mj-ea"/>
                <a:cs typeface="+mj-cs"/>
              </a:rPr>
              <a:t>выручки</a:t>
            </a:r>
          </a:p>
        </p:txBody>
      </p:sp>
      <p:pic>
        <p:nvPicPr>
          <p:cNvPr id="4" name="Picture 2" descr="http://www.funlib.ru/cimg/2014/101600/57065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46090"/>
            <a:ext cx="5148064" cy="353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2276872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проект будет зарабатывать деньги?</a:t>
            </a:r>
          </a:p>
          <a:p>
            <a:pPr marL="28575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6800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будем продавать?</a:t>
            </a:r>
          </a:p>
          <a:p>
            <a:pPr marL="46800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6800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каналы продаж</a:t>
            </a:r>
          </a:p>
          <a:p>
            <a:pPr marL="468000" lvl="1" indent="-285750">
              <a:buFont typeface="Arial" charset="0"/>
              <a:buChar char="•"/>
            </a:pP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68000" lvl="1" indent="-285750">
              <a:buFont typeface="Arial" charset="0"/>
              <a:buChar char="•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какой форме?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943BCB-ADB6-4BDB-B8CD-CED3974FE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6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35259" y="522962"/>
            <a:ext cx="78424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Необходимые инвестиции</a:t>
            </a:r>
            <a:endParaRPr lang="ru-RU" dirty="0">
              <a:latin typeface="Calibri" pitchFamily="34" charset="0"/>
            </a:endParaRPr>
          </a:p>
        </p:txBody>
      </p:sp>
      <p:graphicFrame>
        <p:nvGraphicFramePr>
          <p:cNvPr id="4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405699"/>
              </p:ext>
            </p:extLst>
          </p:nvPr>
        </p:nvGraphicFramePr>
        <p:xfrm>
          <a:off x="335259" y="1772816"/>
          <a:ext cx="8247860" cy="2474626"/>
        </p:xfrm>
        <a:graphic>
          <a:graphicData uri="http://schemas.openxmlformats.org/drawingml/2006/table">
            <a:tbl>
              <a:tblPr/>
              <a:tblGrid>
                <a:gridCol w="381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6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ПЛАН ИНВЕСТИЦИЙ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Статья расходов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             ИТОГО: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50" name="Picture 2" descr="Повод &quot; Нечаев о Жизни, о сети и о жизни в с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7041"/>
            <a:ext cx="3167062" cy="20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78200" y="5229200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участия инвестора в проекте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9AFD78-A592-4EBD-AFC9-0E95554BD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98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5896" y="3068960"/>
            <a:ext cx="5508104" cy="3746939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308352"/>
            <a:ext cx="79864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Показатели эффективности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6465" y="1772816"/>
            <a:ext cx="691157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NPV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чистый дисконтированный доход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РР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окупаемости инвестиций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IRR </a:t>
            </a:r>
            <a:r>
              <a:rPr lang="en-US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внутренняя норма доходности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ARR </a:t>
            </a:r>
            <a:r>
              <a:rPr lang="en-US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коэффициента эффективности инвестиций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184"/>
            <a:ext cx="2342670" cy="1758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78879B-A244-4947-8D7C-9FF7C2472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678" y="116632"/>
            <a:ext cx="975064" cy="99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29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291</Words>
  <Application>Microsoft Office PowerPoint</Application>
  <PresentationFormat>Экран (4:3)</PresentationFormat>
  <Paragraphs>112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S.A.O.</dc:creator>
  <cp:lastModifiedBy>Owner</cp:lastModifiedBy>
  <cp:revision>59</cp:revision>
  <cp:lastPrinted>2015-11-19T05:35:29Z</cp:lastPrinted>
  <dcterms:created xsi:type="dcterms:W3CDTF">2012-05-09T17:48:19Z</dcterms:created>
  <dcterms:modified xsi:type="dcterms:W3CDTF">2025-09-10T08:11:29Z</dcterms:modified>
</cp:coreProperties>
</file>